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57" r:id="rId3"/>
    <p:sldId id="258" r:id="rId4"/>
    <p:sldId id="261" r:id="rId5"/>
    <p:sldId id="262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9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962F8-B84C-4753-9FC9-BA7C55572EB7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D803E-AFD7-4431-B7D8-1AC91EB4CD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06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D803E-AFD7-4431-B7D8-1AC91EB4CD7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2/5/2024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Endocranial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complications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Brain abscess, especially if neurological findings worsen.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NMR, CT diagnostically specifies the type of brain lesion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Tuberculous, epidemic meningitis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Differential diagnosis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Intensive antibiotic therapy (ceftriaxone, amikacin, metronidazole,)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Correction of therapy according to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microbiological findings of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cerebrospinal fluid and swab of the 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Vancomycin and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imipenem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are most often introduced.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improvement of the local findings, surgical therapy of the middle 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 exceptional cases, if meningeal signs worsen, surgical therapy is indicated in the acute phase of meningitis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Mortality due to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meningitis is 25%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Treatment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Cerebral or cerebellar purulent collection of pus that occurs as a result of the spread of infection from the middle 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High mortality, even in the conditions of modern treatment, the annual risk for the occurrence of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brain abscesses is 1 in 10,000 adult patients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brain abscess</a:t>
            </a:r>
          </a:p>
        </p:txBody>
      </p:sp>
      <p:pic>
        <p:nvPicPr>
          <p:cNvPr id="26626" name="Picture 2" descr="Ð ÐµÐ·ÑÐ»ÑÐ°Ñ ÑÐ»Ð¸ÐºÐ° Ð·Ð° otogenic brain abs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724400"/>
            <a:ext cx="1924050" cy="1924050"/>
          </a:xfrm>
          <a:prstGeom prst="rect">
            <a:avLst/>
          </a:prstGeom>
          <a:noFill/>
        </p:spPr>
      </p:pic>
      <p:pic>
        <p:nvPicPr>
          <p:cNvPr id="5" name="Picture 2" descr="https://neurohirurgija.in.rs/wp-content/uploads/2018/07/gnoj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4713650"/>
            <a:ext cx="3886200" cy="214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Most often in the temporal lobe due to chronic purulent otitis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Labyrinthogenic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less often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hematogenous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lymphogenic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route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 the initial phase, the inflammatory process is in the brain mass (encephalitis), the reaction of the glia zone of the brain mass forms an abscess capsule, the process enters a chronic phase,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abscess extends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towards the lateral ventricles, if the process is not treated, there is a danger of a breakthrough in them and fatal outcome.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Cerebral abscess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depends on the stage of abscess development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Meningitis is often associated with brain abscess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Initial stage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elevated body temperature, general weakness, severe headache, vomiting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Latent stage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symptoms are weak, occasional headaches, possible spike in temperature, general weakness, loss of appetite and body weight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Manifest</a:t>
            </a:r>
            <a:r>
              <a:rPr lang="sr-Latn-RS" b="1" dirty="0" err="1" smtClean="0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stage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1. Symptoms of increased intracranial pressure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Headache, stagnant papilla, vomiting, slow thinking and speech</a:t>
            </a: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2. symptoms of infection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Increased body temperature, worsening of the general condition, pallor, coating of the tongue,</a:t>
            </a: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3. focal symptoms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Depending on the location of the abscess, the temporal lobe (aphasia, agraphia, agnosia)</a:t>
            </a: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4. Terminal stage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 a fatal outcome occurs, due to a generalized inflammatory process or breakthrough of the abscess into the ventricles.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Clinical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Anamnesis,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otoscopic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examination (chronic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suppurative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otitis with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), clinical examination, additional diagnostic methods NMR, CT, examination by a neurologist, infectious disease specialist (lumbar puncture due to association of meningitis with brain abscess)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err="1" smtClean="0"/>
              <a:t>Diagnosis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 ÐµÐ·ÑÐ»ÑÐ°Ñ ÑÐ»Ð¸ÐºÐ° Ð·Ð° otogenic brain abs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744309"/>
            <a:ext cx="3638550" cy="2731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Neurosurgery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after the improvement of the general condition, surgical intervention on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affected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ear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High doses of antibiotics.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        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Treatment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Localized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suppurative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process in the cerebellum, by spreading the infection from the middle ear through the sigmoid sinus or labyrinth.</a:t>
            </a:r>
          </a:p>
          <a:p>
            <a:pPr marL="109728" indent="0"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linical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presentation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Similar 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cerebral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abscess, but movement coordination disorders are expressed, as well as loss of tone on the affected side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Fixation nystagmus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Cerebellar abscess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same diagnostic methods as for a </a:t>
            </a:r>
            <a:r>
              <a:rPr lang="en-US" dirty="0" smtClean="0"/>
              <a:t>cerebral </a:t>
            </a:r>
            <a:r>
              <a:rPr lang="en-US" dirty="0"/>
              <a:t>abscess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Diagnosis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514600"/>
            <a:ext cx="2816573" cy="1876426"/>
          </a:xfrm>
          <a:prstGeom prst="rect">
            <a:avLst/>
          </a:prstGeom>
          <a:noFill/>
        </p:spPr>
      </p:pic>
      <p:pic>
        <p:nvPicPr>
          <p:cNvPr id="5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590800"/>
            <a:ext cx="2105025" cy="2171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procedure is the same as for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cereb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 abscess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High mortality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Treatment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Accumulation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pus between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dura and the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tegmen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or between the dura and the lateral sinus and the bone plate above it.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is caused by the spread of infection through the bone,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osteitis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or thrombophlebitis, or the bone can be destroyed by an inflammatory process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cholesteat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oma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granulation...)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Epidural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abscess</a:t>
            </a:r>
          </a:p>
        </p:txBody>
      </p:sp>
      <p:pic>
        <p:nvPicPr>
          <p:cNvPr id="10242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114800"/>
            <a:ext cx="3336614" cy="2505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 half of the cases, it was maintained with some other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endocranial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complication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10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the cases it is isolated condition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purulent process spreads through the mastoid to the sigmoid sinus,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periphlebitis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i.e.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perisinus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abscess.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 the further course,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endophlebitis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develops, and thrombus formation in the sinus, thrombus infection and septicemia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Thrombophlebitis of the sigmoid sinus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Initially, severe pain in the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retroauricular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region, symptoms of increased intracranial pressure (headache, nausea, nausea, vomiting)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Intermittent temperatures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If infected emboli enter the bloodstream,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petechiae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appear on the skin and mucous membranes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Clinical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Anamnesis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Otoscopic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findings (signs of exacerbation of chronic otitis), strong palpation sensitivity of the mastoid process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 the case of thrombosis spread 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internal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jugular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vein, painful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sensitivity of the sternocleidomastoid muscle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Laboratory: leukocytosis, high CRP values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NMR angiography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Diagnosis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Ð ÐµÐ·ÑÐ»ÑÐ°Ñ ÑÐ»Ð¸ÐºÐ° Ð·Ð° tromboflebitis sinus sigmoid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52600"/>
            <a:ext cx="4457700" cy="3114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urgical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radical trepanation of the middle ear and exposure of the sigmoid sinus, ligation of the internal jugular vein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Treatment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Peripheral paresis and paralysis of the facial nerve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disease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does not lead to vital threats, but to facial expression disorders and the appearance of asymmetry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Six segments: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Intracranial,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intrameatal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labyrinthine, tympanic, mastoid and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extracranial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segments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b="1" i="1" dirty="0">
                <a:latin typeface="Times New Roman" pitchFamily="18" charset="0"/>
                <a:cs typeface="Times New Roman" pitchFamily="18" charset="0"/>
              </a:rPr>
              <a:t>Intracranial</a:t>
            </a:r>
          </a:p>
          <a:p>
            <a:pPr lvl="1"/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The facial nerve is the dominant motor nerve and originates from the nucleus in the pons. The frontal branch of the facial nucleus is innervated by both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corticonuclear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tracts.</a:t>
            </a:r>
          </a:p>
          <a:p>
            <a:pPr lvl="1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It is joined by n.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intermedius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which contains two types of fibers:</a:t>
            </a:r>
          </a:p>
          <a:p>
            <a:r>
              <a:rPr lang="en-US" sz="1800" b="1" i="1" dirty="0" err="1">
                <a:latin typeface="Times New Roman" pitchFamily="18" charset="0"/>
                <a:cs typeface="Times New Roman" pitchFamily="18" charset="0"/>
              </a:rPr>
              <a:t>Visceromotor</a:t>
            </a:r>
            <a:r>
              <a:rPr lang="en-US" sz="1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(lacrimal gland, submandibular and sublingual)</a:t>
            </a:r>
          </a:p>
          <a:p>
            <a:r>
              <a:rPr lang="en-US" sz="1800" b="1" i="1" dirty="0" err="1">
                <a:latin typeface="Times New Roman" pitchFamily="18" charset="0"/>
                <a:cs typeface="Times New Roman" pitchFamily="18" charset="0"/>
              </a:rPr>
              <a:t>Viscerosensitive</a:t>
            </a:r>
            <a:r>
              <a:rPr lang="en-US" sz="1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(gustatory sensation from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fungiform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papillae)</a:t>
            </a:r>
            <a:endParaRPr lang="sr-Latn-R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i="1" dirty="0">
                <a:latin typeface="Times New Roman" pitchFamily="18" charset="0"/>
                <a:cs typeface="Times New Roman" pitchFamily="18" charset="0"/>
              </a:rPr>
              <a:t> n. </a:t>
            </a:r>
            <a:r>
              <a:rPr lang="en-US" sz="1800" b="1" i="1" dirty="0" err="1">
                <a:latin typeface="Times New Roman" pitchFamily="18" charset="0"/>
                <a:cs typeface="Times New Roman" pitchFamily="18" charset="0"/>
              </a:rPr>
              <a:t>intermedius</a:t>
            </a:r>
            <a:r>
              <a:rPr lang="en-US" sz="1800" b="1" i="1" dirty="0">
                <a:latin typeface="Times New Roman" pitchFamily="18" charset="0"/>
                <a:cs typeface="Times New Roman" pitchFamily="18" charset="0"/>
              </a:rPr>
              <a:t> leaves the brain stem as a separate nerve and through the pontocerebellar angle, but follows n. </a:t>
            </a:r>
            <a:r>
              <a:rPr lang="en-US" sz="1800" b="1" i="1" dirty="0" err="1">
                <a:latin typeface="Times New Roman" pitchFamily="18" charset="0"/>
                <a:cs typeface="Times New Roman" pitchFamily="18" charset="0"/>
              </a:rPr>
              <a:t>facialis</a:t>
            </a:r>
            <a:r>
              <a:rPr lang="en-US" sz="1800" b="1" i="1" dirty="0">
                <a:latin typeface="Times New Roman" pitchFamily="18" charset="0"/>
                <a:cs typeface="Times New Roman" pitchFamily="18" charset="0"/>
              </a:rPr>
              <a:t> to the internal auditory canal.</a:t>
            </a:r>
            <a:endParaRPr lang="sr-Cyrl-RS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80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Intrameatal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Together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with the VIII cranial nerve, it passes through the internal auditory canal</a:t>
            </a:r>
          </a:p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Labyrinth segment</a:t>
            </a:r>
          </a:p>
          <a:p>
            <a:pPr lvl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It forms the first knee of the ganglion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geniculi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and separates from the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n.petrosus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major</a:t>
            </a:r>
          </a:p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Tympanic segment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1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Mastoid segment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Makes the second knee and the fibers for the chorda tympani are separated (through the middle ear and further to the sensory gustatory fibers)</a:t>
            </a:r>
          </a:p>
          <a:p>
            <a:r>
              <a:rPr lang="en-US" b="1" i="1" dirty="0" err="1">
                <a:latin typeface="Times New Roman" pitchFamily="18" charset="0"/>
                <a:cs typeface="Times New Roman" pitchFamily="18" charset="0"/>
              </a:rPr>
              <a:t>Extracranial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segment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After exiting the mastoid canal, it enters the parotid gland and gives off two final trunks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The lower branch of the ramus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marginalis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which participates in the mimicry of a smile, is important for facial musculature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Only this branch has no anastomoses with neighboring branches, which is important in nerve regeneration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0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Often asymptomatic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Intense pain in the ear, headache and general weakness..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History,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otomicroscopy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CT, NMR (often remains hidden)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Treatment</a:t>
            </a:r>
          </a:p>
          <a:p>
            <a:pPr lvl="1"/>
            <a:r>
              <a:rPr lang="sr-Latn-R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urgical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(radical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tympanomastoidectomy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with administration of high doses of antibiotics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Clinical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presentation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afp20071001p997-f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828800"/>
            <a:ext cx="6307439" cy="440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209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Innervation of facial musculature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Secretory and sensitive function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Causes of paralysis: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Trauma,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ear infection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tumor origin at the level of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brain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stem, pars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petrosa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of the temporal bone or parotid gland,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viral infections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Other less common causes: neurological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Gullian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-Barre's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), sarcoidosis, infectious mononucleosis, Lyme disease</a:t>
            </a: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Function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NEUROPRAXIA (FUNCTIONAL INTERRUPTION IN THE MYELIN SHEETS)</a:t>
            </a:r>
          </a:p>
          <a:p>
            <a:pPr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AXONOTMESSIS (FUNCTIONAL INTERRUPTION IN MYELIN SHEETS AND AXONS)</a:t>
            </a:r>
          </a:p>
          <a:p>
            <a:pPr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NEUROTMESIS (COMPLETE FUNCTIONAL INTERRUPTION OF THE NERVE WITH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Wallerian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DEGENERATION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IN THE DISTAL PART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DEGREE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NEURONAL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DAMAGE TO: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930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Medical history: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ear diseases, injuries, neurological diseases, infectious diseases, tick bites, sarcoidosis, autoimmune diseases...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examination: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ENT examination (hearing and vestibular functions)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Examination by a neurologist,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internal medicine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physicians,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infectious disease specialist, ophthalmologist (to prevent corneal damage), laboratory tests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(glycaemia)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X-ray native image of pyramids according 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Stenvers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skull base according to Town or, if necessary, CT of the temporal bone and pontocerebellar angle.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ECHO examination of the parotid region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DIAGNOSTIC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PROCEDUR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48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Schirmer's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test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Stapedius reflex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Gustatometry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Topodiagnosis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of the lesion site</a:t>
            </a:r>
          </a:p>
        </p:txBody>
      </p:sp>
    </p:spTree>
    <p:extLst>
      <p:ext uri="{BB962C8B-B14F-4D97-AF65-F5344CB8AC3E}">
        <p14:creationId xmlns:p14="http://schemas.microsoft.com/office/powerpoint/2010/main" val="160178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Idiopathic, unilateral paralysis of unknown cause and without damage to other cranial nerves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most common form of all peripheral paralysis 75%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occurs in 20 per 100,000 inhabitants.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Etiology: unknown cold, viral (herpes simplex)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Bell's facial palsy or palsy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frigore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File00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191000"/>
            <a:ext cx="1491801" cy="2327275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pic>
        <p:nvPicPr>
          <p:cNvPr id="5" name="Picture 7" descr="File00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962400"/>
            <a:ext cx="1763713" cy="2752009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pic>
        <p:nvPicPr>
          <p:cNvPr id="6" name="Picture 6" descr="File00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4114800"/>
            <a:ext cx="1275457" cy="2590800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pic>
        <p:nvPicPr>
          <p:cNvPr id="7" name="Picture 1029" descr="File00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962400"/>
            <a:ext cx="1597077" cy="2420938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257801" y="6518275"/>
            <a:ext cx="1371600" cy="43088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Bilateral Bell's facial palsy </a:t>
            </a:r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3251200" y="6443990"/>
            <a:ext cx="1812204" cy="26161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Bell's facial palsy </a:t>
            </a:r>
            <a:endParaRPr lang="en-US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1272309" y="6248400"/>
            <a:ext cx="1514892" cy="2698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Bell's facial palsy </a:t>
            </a:r>
            <a:endParaRPr 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0" y="6139190"/>
            <a:ext cx="1597077" cy="26161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Bell's facial palsy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64980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Draft, wet hair, driving a car with the window open...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most often begins with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retroauricular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pain, which is followed by unilateral facial paralysis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(can’t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close the eye,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can’t furrow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forehead,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can’t smile).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Fast form 2-4 days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slow form of the disease takes about two weeks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Hyperacusis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(due to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stapedial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muscle paralysis)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Eye problems (irritation and keratitis)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Clinical</a:t>
            </a:r>
            <a:r>
              <a:rPr lang="sr-Latn-RS" dirty="0" smtClean="0"/>
              <a:t> </a:t>
            </a:r>
            <a:r>
              <a:rPr lang="sr-Latn-RS" dirty="0" err="1" smtClean="0"/>
              <a:t>presentation</a:t>
            </a:r>
            <a:r>
              <a:rPr lang="sr-Latn-RS" dirty="0" smtClean="0"/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0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is set when all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other possible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causes have been ruled out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Complications: damage to the cornea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The clinical course of recovery from the disease is seen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after 1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-2 months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Therapy: antiviral, vitamin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vasodilators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corticosteroids, physical therapy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Decompression of the facial nerve by the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transtemporal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route, in case there is no recovery two months after the onset of the disease.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Diagnosis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Bell’s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palsy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04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Recurrence of idiopathic peripheral paralysis occurs in about 5% of cases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symptom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Melkersson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Rosenthal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Always repeat the diagnostic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procedure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cur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facial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paralysis</a:t>
            </a:r>
          </a:p>
        </p:txBody>
      </p:sp>
      <p:pic>
        <p:nvPicPr>
          <p:cNvPr id="4" name="Picture 5" descr="File00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581400"/>
            <a:ext cx="1861394" cy="2944812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73597" y="6248400"/>
            <a:ext cx="2057400" cy="43088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RS" sz="1100" dirty="0" err="1" smtClean="0">
                <a:latin typeface="Times New Roman" pitchFamily="18" charset="0"/>
                <a:cs typeface="Times New Roman" pitchFamily="18" charset="0"/>
              </a:rPr>
              <a:t>Otogenic</a:t>
            </a:r>
            <a:r>
              <a:rPr lang="sr-Latn-R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1100" dirty="0" err="1" smtClean="0">
                <a:latin typeface="Times New Roman" pitchFamily="18" charset="0"/>
                <a:cs typeface="Times New Roman" pitchFamily="18" charset="0"/>
              </a:rPr>
              <a:t>perifepheral</a:t>
            </a:r>
            <a:r>
              <a:rPr lang="sr-Latn-R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1100" dirty="0" err="1" smtClean="0">
                <a:latin typeface="Times New Roman" pitchFamily="18" charset="0"/>
                <a:cs typeface="Times New Roman" pitchFamily="18" charset="0"/>
              </a:rPr>
              <a:t>palsy</a:t>
            </a:r>
            <a:r>
              <a:rPr lang="sr-Latn-R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1100" dirty="0" err="1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sr-Latn-RS" sz="1100" dirty="0" smtClean="0">
                <a:latin typeface="Times New Roman" pitchFamily="18" charset="0"/>
                <a:cs typeface="Times New Roman" pitchFamily="18" charset="0"/>
              </a:rPr>
              <a:t> n. </a:t>
            </a:r>
            <a:r>
              <a:rPr lang="sr-Latn-RS" sz="1100" dirty="0" err="1" smtClean="0">
                <a:latin typeface="Times New Roman" pitchFamily="18" charset="0"/>
                <a:cs typeface="Times New Roman" pitchFamily="18" charset="0"/>
              </a:rPr>
              <a:t>Facialis</a:t>
            </a:r>
            <a:r>
              <a:rPr lang="sr-Latn-R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539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diagnosis is less obvious than in case of unilateral paralysis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After cranial trauma,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Gullian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Barre's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Mobius's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Bilateral peripheral paralysis of the facial nerve</a:t>
            </a:r>
          </a:p>
        </p:txBody>
      </p:sp>
      <p:pic>
        <p:nvPicPr>
          <p:cNvPr id="4" name="Picture 4" descr="File0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276600"/>
            <a:ext cx="2423419" cy="3352800"/>
          </a:xfrm>
          <a:prstGeom prst="rect">
            <a:avLst/>
          </a:prstGeom>
          <a:noFill/>
          <a:ln w="28575">
            <a:solidFill>
              <a:srgbClr val="FFCCFF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05200" y="6248400"/>
            <a:ext cx="2423419" cy="43088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Bilateral peripheral paralysis of the facial nerve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5488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One of the most difficult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complications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 Before the use of antibiotics, it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was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f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atal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 Early diagnosis, rapid drainage and therapy with appropriate antibiotics leads to healing in 50% of cases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Subdural abscess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Without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characteristic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symptoms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is revealed only during surgery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Meningeal signs and signs of general infectious syndrome dominate: high body temperature, headache, urge to vomit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Focal cerebral symptoms (hemiplegia,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Jacksonian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epileptic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seizures, aphasia)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Clinical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 smtClean="0"/>
          </a:p>
          <a:p>
            <a:r>
              <a:rPr lang="en-US" dirty="0"/>
              <a:t>Increased level of protein in the cerebrospinal fluid.</a:t>
            </a:r>
          </a:p>
          <a:p>
            <a:r>
              <a:rPr lang="en-US" dirty="0"/>
              <a:t>Glucose values ​​are normal</a:t>
            </a:r>
          </a:p>
          <a:p>
            <a:r>
              <a:rPr lang="en-US" dirty="0"/>
              <a:t>CT, NMR</a:t>
            </a:r>
            <a:endParaRPr lang="sr-Cyrl-R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Latn-RS" dirty="0" err="1" smtClean="0">
                <a:latin typeface="Times New Roman" pitchFamily="18" charset="0"/>
                <a:cs typeface="Times New Roman" pitchFamily="18" charset="0"/>
              </a:rPr>
              <a:t>Diagnosis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neurohirurgija.in.rs/wp-content/uploads/2018/07/gnoj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4645" y="3352800"/>
            <a:ext cx="2571539" cy="2931120"/>
          </a:xfrm>
          <a:prstGeom prst="rect">
            <a:avLst/>
          </a:prstGeom>
          <a:noFill/>
        </p:spPr>
      </p:pic>
      <p:pic>
        <p:nvPicPr>
          <p:cNvPr id="5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1106" y="3678630"/>
            <a:ext cx="1857375" cy="246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Surgical therapy, radical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tympanomastoidectomy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with incision of the dura and evacuation of the abscess, with high doses of antibiotics.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Treatment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Diffuse purulent inflammatory process of soft tissues.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Chronic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suppurative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otitis with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infection penetrates through the upper and inner wall of the middle ear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meningitis</a:t>
            </a:r>
          </a:p>
        </p:txBody>
      </p:sp>
      <p:pic>
        <p:nvPicPr>
          <p:cNvPr id="4098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038600"/>
            <a:ext cx="2857500" cy="1857376"/>
          </a:xfrm>
          <a:prstGeom prst="rect">
            <a:avLst/>
          </a:prstGeom>
          <a:noFill/>
        </p:spPr>
      </p:pic>
      <p:pic>
        <p:nvPicPr>
          <p:cNvPr id="4100" name="Picture 4" descr="Ð ÐµÐ·ÑÐ»ÑÐ°Ñ ÑÐ»Ð¸ÐºÐ° Ð·Ð° meningitis otoge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038600"/>
            <a:ext cx="2181225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Clinical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b="1" dirty="0" err="1" smtClean="0">
                <a:latin typeface="Times New Roman" pitchFamily="18" charset="0"/>
                <a:cs typeface="Times New Roman" pitchFamily="18" charset="0"/>
              </a:rPr>
              <a:t>resentation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High temperature, headache and stiff neck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the further course of the disease, photophobia,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sopor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coma...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Diagnosis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Anamnesis, (exacerbation of chronic otitis),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Clinical examination: signs of meningitis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(neck stiffness,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Kernig’s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sign,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Brudzinski’s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sign)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Examination of the cerebrospinal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fluid is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most reliable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Increase in pressure, turbidity of cerebrospinal fluid, high number of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polymorphonuclear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cells, increase in protein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Pandy’s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test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positive), decrease in sugar and chloride.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Bacteriological findings are similar to ear swab results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366</TotalTime>
  <Words>1805</Words>
  <Application>Microsoft Office PowerPoint</Application>
  <PresentationFormat>On-screen Show (4:3)</PresentationFormat>
  <Paragraphs>183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Concourse</vt:lpstr>
      <vt:lpstr>Endocranial complications</vt:lpstr>
      <vt:lpstr>Epidural abscess</vt:lpstr>
      <vt:lpstr>Clinical presentation</vt:lpstr>
      <vt:lpstr>Subdural abscess</vt:lpstr>
      <vt:lpstr>Clinical presentation</vt:lpstr>
      <vt:lpstr>    Diagnosis</vt:lpstr>
      <vt:lpstr>Treatment</vt:lpstr>
      <vt:lpstr>Otogenic meningitis</vt:lpstr>
      <vt:lpstr>        </vt:lpstr>
      <vt:lpstr>Differential diagnosis</vt:lpstr>
      <vt:lpstr>Treatment</vt:lpstr>
      <vt:lpstr>Otogenic brain abscess</vt:lpstr>
      <vt:lpstr>Cerebral abscess</vt:lpstr>
      <vt:lpstr>Clinical presentation</vt:lpstr>
      <vt:lpstr>Diagnosis</vt:lpstr>
      <vt:lpstr>            Treatment</vt:lpstr>
      <vt:lpstr>Cerebellar abscess</vt:lpstr>
      <vt:lpstr>Diagnosis</vt:lpstr>
      <vt:lpstr>Treatment </vt:lpstr>
      <vt:lpstr>Thrombophlebitis of the sigmoid sinus</vt:lpstr>
      <vt:lpstr>Clinical presentation</vt:lpstr>
      <vt:lpstr>Diagnosis</vt:lpstr>
      <vt:lpstr>PowerPoint Presentation</vt:lpstr>
      <vt:lpstr>Treatment </vt:lpstr>
      <vt:lpstr>Peripheral paresis and paralysis of the facial nerve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Function</vt:lpstr>
      <vt:lpstr>DEGREE OF NEURONAL DAMAGE TO:</vt:lpstr>
      <vt:lpstr>DIAGNOSTIC PROCEDURES</vt:lpstr>
      <vt:lpstr>Topodiagnosis of the lesion site</vt:lpstr>
      <vt:lpstr>Bell's facial palsy or palsy a frigore</vt:lpstr>
      <vt:lpstr>Clinical presentation </vt:lpstr>
      <vt:lpstr>Diagnosis of Bell’s palsy</vt:lpstr>
      <vt:lpstr>Re- occuring facial paralysis</vt:lpstr>
      <vt:lpstr>Bilateral peripheral paralysis of the facial nerve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Ендокранијумске компликације</dc:title>
  <dc:creator>ORL</dc:creator>
  <cp:lastModifiedBy>Andra Jevtovic</cp:lastModifiedBy>
  <cp:revision>46</cp:revision>
  <dcterms:created xsi:type="dcterms:W3CDTF">2006-08-16T00:00:00Z</dcterms:created>
  <dcterms:modified xsi:type="dcterms:W3CDTF">2024-02-05T18:05:36Z</dcterms:modified>
</cp:coreProperties>
</file>